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8" r:id="rId3"/>
    <p:sldId id="260" r:id="rId4"/>
    <p:sldId id="261" r:id="rId5"/>
    <p:sldId id="26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9918490B-65EC-417F-B4EE-FC859D4ED3D0}" type="datetimeFigureOut">
              <a:rPr lang="en-GB" smtClean="0"/>
              <a:t>07/11/2018</a:t>
            </a:fld>
            <a:endParaRPr lang="en-GB"/>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GB"/>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E79BD971-879E-4AF1-82D8-DF58B8E53D96}" type="slidenum">
              <a:rPr lang="en-GB" smtClean="0"/>
              <a:t>‹#›</a:t>
            </a:fld>
            <a:endParaRPr lang="en-GB"/>
          </a:p>
        </p:txBody>
      </p:sp>
    </p:spTree>
    <p:extLst>
      <p:ext uri="{BB962C8B-B14F-4D97-AF65-F5344CB8AC3E}">
        <p14:creationId xmlns:p14="http://schemas.microsoft.com/office/powerpoint/2010/main" val="42563067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18490B-65EC-417F-B4EE-FC859D4ED3D0}" type="datetimeFigureOut">
              <a:rPr lang="en-GB" smtClean="0"/>
              <a:t>07/11/2018</a:t>
            </a:fld>
            <a:endParaRPr lang="en-GB"/>
          </a:p>
        </p:txBody>
      </p:sp>
      <p:sp>
        <p:nvSpPr>
          <p:cNvPr id="6" name="Footer Placeholder 5"/>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79BD971-879E-4AF1-82D8-DF58B8E53D96}" type="slidenum">
              <a:rPr lang="en-GB" smtClean="0"/>
              <a:t>‹#›</a:t>
            </a:fld>
            <a:endParaRPr lang="en-GB"/>
          </a:p>
        </p:txBody>
      </p:sp>
    </p:spTree>
    <p:extLst>
      <p:ext uri="{BB962C8B-B14F-4D97-AF65-F5344CB8AC3E}">
        <p14:creationId xmlns:p14="http://schemas.microsoft.com/office/powerpoint/2010/main" val="33838151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18490B-65EC-417F-B4EE-FC859D4ED3D0}" type="datetimeFigureOut">
              <a:rPr lang="en-GB" smtClean="0"/>
              <a:t>07/11/2018</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79BD971-879E-4AF1-82D8-DF58B8E53D96}" type="slidenum">
              <a:rPr lang="en-GB" smtClean="0"/>
              <a:t>‹#›</a:t>
            </a:fld>
            <a:endParaRPr lang="en-GB"/>
          </a:p>
        </p:txBody>
      </p:sp>
    </p:spTree>
    <p:extLst>
      <p:ext uri="{BB962C8B-B14F-4D97-AF65-F5344CB8AC3E}">
        <p14:creationId xmlns:p14="http://schemas.microsoft.com/office/powerpoint/2010/main" val="18062731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18490B-65EC-417F-B4EE-FC859D4ED3D0}" type="datetimeFigureOut">
              <a:rPr lang="en-GB" smtClean="0"/>
              <a:t>07/11/2018</a:t>
            </a:fld>
            <a:endParaRPr lang="en-GB"/>
          </a:p>
        </p:txBody>
      </p:sp>
      <p:sp>
        <p:nvSpPr>
          <p:cNvPr id="5" name="Footer Placeholder 4"/>
          <p:cNvSpPr>
            <a:spLocks noGrp="1"/>
          </p:cNvSpPr>
          <p:nvPr>
            <p:ph type="ftr" sz="quarter" idx="11"/>
          </p:nvPr>
        </p:nvSpPr>
        <p:spPr/>
        <p:txBody>
          <a:bodyPr/>
          <a:lstStyle/>
          <a:p>
            <a:endParaRPr lang="en-GB"/>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79BD971-879E-4AF1-82D8-DF58B8E53D96}" type="slidenum">
              <a:rPr lang="en-GB" smtClean="0"/>
              <a:t>‹#›</a:t>
            </a:fld>
            <a:endParaRPr lang="en-GB"/>
          </a:p>
        </p:txBody>
      </p:sp>
    </p:spTree>
    <p:extLst>
      <p:ext uri="{BB962C8B-B14F-4D97-AF65-F5344CB8AC3E}">
        <p14:creationId xmlns:p14="http://schemas.microsoft.com/office/powerpoint/2010/main" val="30970512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18490B-65EC-417F-B4EE-FC859D4ED3D0}" type="datetimeFigureOut">
              <a:rPr lang="en-GB" smtClean="0"/>
              <a:t>07/11/2018</a:t>
            </a:fld>
            <a:endParaRPr lang="en-GB"/>
          </a:p>
        </p:txBody>
      </p:sp>
      <p:sp>
        <p:nvSpPr>
          <p:cNvPr id="5" name="Footer Placeholder 4"/>
          <p:cNvSpPr>
            <a:spLocks noGrp="1"/>
          </p:cNvSpPr>
          <p:nvPr>
            <p:ph type="ftr" sz="quarter" idx="11"/>
          </p:nvPr>
        </p:nvSpPr>
        <p:spPr/>
        <p:txBody>
          <a:bodyPr/>
          <a:lstStyle/>
          <a:p>
            <a:endParaRPr lang="en-GB"/>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79BD971-879E-4AF1-82D8-DF58B8E53D96}" type="slidenum">
              <a:rPr lang="en-GB" smtClean="0"/>
              <a:t>‹#›</a:t>
            </a:fld>
            <a:endParaRPr lang="en-GB"/>
          </a:p>
        </p:txBody>
      </p:sp>
    </p:spTree>
    <p:extLst>
      <p:ext uri="{BB962C8B-B14F-4D97-AF65-F5344CB8AC3E}">
        <p14:creationId xmlns:p14="http://schemas.microsoft.com/office/powerpoint/2010/main" val="17715456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918490B-65EC-417F-B4EE-FC859D4ED3D0}" type="datetimeFigureOut">
              <a:rPr lang="en-GB" smtClean="0"/>
              <a:t>07/11/2018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9BD971-879E-4AF1-82D8-DF58B8E53D96}" type="slidenum">
              <a:rPr lang="en-GB" smtClean="0"/>
              <a:t>‹#›</a:t>
            </a:fld>
            <a:endParaRPr lang="en-GB"/>
          </a:p>
        </p:txBody>
      </p:sp>
    </p:spTree>
    <p:extLst>
      <p:ext uri="{BB962C8B-B14F-4D97-AF65-F5344CB8AC3E}">
        <p14:creationId xmlns:p14="http://schemas.microsoft.com/office/powerpoint/2010/main" val="1289310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918490B-65EC-417F-B4EE-FC859D4ED3D0}" type="datetimeFigureOut">
              <a:rPr lang="en-GB" smtClean="0"/>
              <a:t>07/11/2018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9BD971-879E-4AF1-82D8-DF58B8E53D96}" type="slidenum">
              <a:rPr lang="en-GB" smtClean="0"/>
              <a:t>‹#›</a:t>
            </a:fld>
            <a:endParaRPr lang="en-GB"/>
          </a:p>
        </p:txBody>
      </p:sp>
    </p:spTree>
    <p:extLst>
      <p:ext uri="{BB962C8B-B14F-4D97-AF65-F5344CB8AC3E}">
        <p14:creationId xmlns:p14="http://schemas.microsoft.com/office/powerpoint/2010/main" val="31359594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18490B-65EC-417F-B4EE-FC859D4ED3D0}" type="datetimeFigureOut">
              <a:rPr lang="en-GB" smtClean="0"/>
              <a:t>07/11/2018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9BD971-879E-4AF1-82D8-DF58B8E53D96}" type="slidenum">
              <a:rPr lang="en-GB" smtClean="0"/>
              <a:t>‹#›</a:t>
            </a:fld>
            <a:endParaRPr lang="en-GB"/>
          </a:p>
        </p:txBody>
      </p:sp>
    </p:spTree>
    <p:extLst>
      <p:ext uri="{BB962C8B-B14F-4D97-AF65-F5344CB8AC3E}">
        <p14:creationId xmlns:p14="http://schemas.microsoft.com/office/powerpoint/2010/main" val="18300445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18490B-65EC-417F-B4EE-FC859D4ED3D0}" type="datetimeFigureOut">
              <a:rPr lang="en-GB" smtClean="0"/>
              <a:t>07/11/2018</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79BD971-879E-4AF1-82D8-DF58B8E53D96}" type="slidenum">
              <a:rPr lang="en-GB" smtClean="0"/>
              <a:t>‹#›</a:t>
            </a:fld>
            <a:endParaRPr lang="en-GB"/>
          </a:p>
        </p:txBody>
      </p:sp>
    </p:spTree>
    <p:extLst>
      <p:ext uri="{BB962C8B-B14F-4D97-AF65-F5344CB8AC3E}">
        <p14:creationId xmlns:p14="http://schemas.microsoft.com/office/powerpoint/2010/main" val="13154931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18490B-65EC-417F-B4EE-FC859D4ED3D0}" type="datetimeFigureOut">
              <a:rPr lang="en-GB" smtClean="0"/>
              <a:t>07/11/2018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9BD971-879E-4AF1-82D8-DF58B8E53D96}" type="slidenum">
              <a:rPr lang="en-GB" smtClean="0"/>
              <a:t>‹#›</a:t>
            </a:fld>
            <a:endParaRPr lang="en-GB"/>
          </a:p>
        </p:txBody>
      </p:sp>
    </p:spTree>
    <p:extLst>
      <p:ext uri="{BB962C8B-B14F-4D97-AF65-F5344CB8AC3E}">
        <p14:creationId xmlns:p14="http://schemas.microsoft.com/office/powerpoint/2010/main" val="31744347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18490B-65EC-417F-B4EE-FC859D4ED3D0}" type="datetimeFigureOut">
              <a:rPr lang="en-GB" smtClean="0"/>
              <a:t>07/11/2018</a:t>
            </a:fld>
            <a:endParaRPr lang="en-GB"/>
          </a:p>
        </p:txBody>
      </p:sp>
      <p:sp>
        <p:nvSpPr>
          <p:cNvPr id="5" name="Footer Placeholder 4"/>
          <p:cNvSpPr>
            <a:spLocks noGrp="1"/>
          </p:cNvSpPr>
          <p:nvPr>
            <p:ph type="ftr" sz="quarter" idx="11"/>
          </p:nvPr>
        </p:nvSpPr>
        <p:spPr/>
        <p:txBody>
          <a:bodyPr/>
          <a:lstStyle/>
          <a:p>
            <a:endParaRPr lang="en-GB"/>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79BD971-879E-4AF1-82D8-DF58B8E53D96}" type="slidenum">
              <a:rPr lang="en-GB" smtClean="0"/>
              <a:t>‹#›</a:t>
            </a:fld>
            <a:endParaRPr lang="en-GB"/>
          </a:p>
        </p:txBody>
      </p:sp>
    </p:spTree>
    <p:extLst>
      <p:ext uri="{BB962C8B-B14F-4D97-AF65-F5344CB8AC3E}">
        <p14:creationId xmlns:p14="http://schemas.microsoft.com/office/powerpoint/2010/main" val="30661308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18490B-65EC-417F-B4EE-FC859D4ED3D0}" type="datetimeFigureOut">
              <a:rPr lang="en-GB" smtClean="0"/>
              <a:t>07/11/2018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9BD971-879E-4AF1-82D8-DF58B8E53D96}" type="slidenum">
              <a:rPr lang="en-GB" smtClean="0"/>
              <a:t>‹#›</a:t>
            </a:fld>
            <a:endParaRPr lang="en-GB"/>
          </a:p>
        </p:txBody>
      </p:sp>
    </p:spTree>
    <p:extLst>
      <p:ext uri="{BB962C8B-B14F-4D97-AF65-F5344CB8AC3E}">
        <p14:creationId xmlns:p14="http://schemas.microsoft.com/office/powerpoint/2010/main" val="20905731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18490B-65EC-417F-B4EE-FC859D4ED3D0}" type="datetimeFigureOut">
              <a:rPr lang="en-GB" smtClean="0"/>
              <a:t>07/11/2018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9BD971-879E-4AF1-82D8-DF58B8E53D96}" type="slidenum">
              <a:rPr lang="en-GB" smtClean="0"/>
              <a:t>‹#›</a:t>
            </a:fld>
            <a:endParaRPr lang="en-GB"/>
          </a:p>
        </p:txBody>
      </p:sp>
    </p:spTree>
    <p:extLst>
      <p:ext uri="{BB962C8B-B14F-4D97-AF65-F5344CB8AC3E}">
        <p14:creationId xmlns:p14="http://schemas.microsoft.com/office/powerpoint/2010/main" val="24325389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918490B-65EC-417F-B4EE-FC859D4ED3D0}" type="datetimeFigureOut">
              <a:rPr lang="en-GB" smtClean="0"/>
              <a:t>07/11/2018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9BD971-879E-4AF1-82D8-DF58B8E53D96}" type="slidenum">
              <a:rPr lang="en-GB" smtClean="0"/>
              <a:t>‹#›</a:t>
            </a:fld>
            <a:endParaRPr lang="en-GB"/>
          </a:p>
        </p:txBody>
      </p:sp>
    </p:spTree>
    <p:extLst>
      <p:ext uri="{BB962C8B-B14F-4D97-AF65-F5344CB8AC3E}">
        <p14:creationId xmlns:p14="http://schemas.microsoft.com/office/powerpoint/2010/main" val="34257274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8490B-65EC-417F-B4EE-FC859D4ED3D0}" type="datetimeFigureOut">
              <a:rPr lang="en-GB" smtClean="0"/>
              <a:t>07/11/2018</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79BD971-879E-4AF1-82D8-DF58B8E53D96}" type="slidenum">
              <a:rPr lang="en-GB" smtClean="0"/>
              <a:t>‹#›</a:t>
            </a:fld>
            <a:endParaRPr lang="en-GB"/>
          </a:p>
        </p:txBody>
      </p:sp>
    </p:spTree>
    <p:extLst>
      <p:ext uri="{BB962C8B-B14F-4D97-AF65-F5344CB8AC3E}">
        <p14:creationId xmlns:p14="http://schemas.microsoft.com/office/powerpoint/2010/main" val="1374880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18490B-65EC-417F-B4EE-FC859D4ED3D0}" type="datetimeFigureOut">
              <a:rPr lang="en-GB" smtClean="0"/>
              <a:t>07/11/2018</a:t>
            </a:fld>
            <a:endParaRPr lang="en-GB"/>
          </a:p>
        </p:txBody>
      </p:sp>
      <p:sp>
        <p:nvSpPr>
          <p:cNvPr id="6" name="Footer Placeholder 5"/>
          <p:cNvSpPr>
            <a:spLocks noGrp="1"/>
          </p:cNvSpPr>
          <p:nvPr>
            <p:ph type="ftr" sz="quarter" idx="11"/>
          </p:nvPr>
        </p:nvSpPr>
        <p:spPr/>
        <p:txBody>
          <a:bodyPr/>
          <a:lstStyle/>
          <a:p>
            <a:endParaRPr lang="en-GB"/>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79BD971-879E-4AF1-82D8-DF58B8E53D96}" type="slidenum">
              <a:rPr lang="en-GB" smtClean="0"/>
              <a:t>‹#›</a:t>
            </a:fld>
            <a:endParaRPr lang="en-GB"/>
          </a:p>
        </p:txBody>
      </p:sp>
    </p:spTree>
    <p:extLst>
      <p:ext uri="{BB962C8B-B14F-4D97-AF65-F5344CB8AC3E}">
        <p14:creationId xmlns:p14="http://schemas.microsoft.com/office/powerpoint/2010/main" val="31483981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18490B-65EC-417F-B4EE-FC859D4ED3D0}" type="datetimeFigureOut">
              <a:rPr lang="en-GB" smtClean="0"/>
              <a:t>07/11/2018</a:t>
            </a:fld>
            <a:endParaRPr lang="en-GB"/>
          </a:p>
        </p:txBody>
      </p:sp>
      <p:sp>
        <p:nvSpPr>
          <p:cNvPr id="6" name="Footer Placeholder 5"/>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79BD971-879E-4AF1-82D8-DF58B8E53D96}" type="slidenum">
              <a:rPr lang="en-GB" smtClean="0"/>
              <a:t>‹#›</a:t>
            </a:fld>
            <a:endParaRPr lang="en-GB"/>
          </a:p>
        </p:txBody>
      </p:sp>
    </p:spTree>
    <p:extLst>
      <p:ext uri="{BB962C8B-B14F-4D97-AF65-F5344CB8AC3E}">
        <p14:creationId xmlns:p14="http://schemas.microsoft.com/office/powerpoint/2010/main" val="31518629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9918490B-65EC-417F-B4EE-FC859D4ED3D0}" type="datetimeFigureOut">
              <a:rPr lang="en-GB" smtClean="0"/>
              <a:t>07/11/2018</a:t>
            </a:fld>
            <a:endParaRPr lang="en-GB"/>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GB"/>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E79BD971-879E-4AF1-82D8-DF58B8E53D96}" type="slidenum">
              <a:rPr lang="en-GB" smtClean="0"/>
              <a:t>‹#›</a:t>
            </a:fld>
            <a:endParaRPr lang="en-GB"/>
          </a:p>
        </p:txBody>
      </p:sp>
    </p:spTree>
    <p:extLst>
      <p:ext uri="{BB962C8B-B14F-4D97-AF65-F5344CB8AC3E}">
        <p14:creationId xmlns:p14="http://schemas.microsoft.com/office/powerpoint/2010/main" val="193899228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youtu.be/iwXyGxgIvCQ"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5658" y="839345"/>
            <a:ext cx="8825658" cy="2677648"/>
          </a:xfrm>
        </p:spPr>
        <p:txBody>
          <a:bodyPr/>
          <a:lstStyle/>
          <a:p>
            <a:pPr algn="ctr"/>
            <a:r>
              <a:rPr lang="en-US" u="sng" dirty="0" err="1" smtClean="0"/>
              <a:t>Troodos</a:t>
            </a:r>
            <a:r>
              <a:rPr lang="en-US" u="sng" dirty="0" smtClean="0"/>
              <a:t> </a:t>
            </a:r>
            <a:r>
              <a:rPr lang="en-US" u="sng" dirty="0" err="1" smtClean="0"/>
              <a:t>Geopark</a:t>
            </a:r>
            <a:r>
              <a:rPr lang="en-US" u="sng" dirty="0" smtClean="0"/>
              <a:t>: </a:t>
            </a:r>
            <a:br>
              <a:rPr lang="en-US" u="sng" dirty="0" smtClean="0"/>
            </a:br>
            <a:r>
              <a:rPr lang="en-US" dirty="0" smtClean="0"/>
              <a:t>A historical review of </a:t>
            </a:r>
            <a:r>
              <a:rPr lang="en-US" dirty="0"/>
              <a:t>C</a:t>
            </a:r>
            <a:r>
              <a:rPr lang="en-US" dirty="0" smtClean="0"/>
              <a:t>yprus</a:t>
            </a:r>
            <a:endParaRPr lang="en-GB" dirty="0"/>
          </a:p>
        </p:txBody>
      </p:sp>
      <p:sp>
        <p:nvSpPr>
          <p:cNvPr id="3" name="Subtitle 2"/>
          <p:cNvSpPr>
            <a:spLocks noGrp="1"/>
          </p:cNvSpPr>
          <p:nvPr>
            <p:ph type="subTitle" idx="1"/>
          </p:nvPr>
        </p:nvSpPr>
        <p:spPr>
          <a:xfrm>
            <a:off x="8082972" y="4539049"/>
            <a:ext cx="3384098" cy="1629304"/>
          </a:xfrm>
        </p:spPr>
        <p:txBody>
          <a:bodyPr>
            <a:normAutofit fontScale="85000" lnSpcReduction="10000"/>
          </a:bodyPr>
          <a:lstStyle/>
          <a:p>
            <a:r>
              <a:rPr lang="en-US" b="1" dirty="0" smtClean="0"/>
              <a:t>Group 2 </a:t>
            </a:r>
            <a:r>
              <a:rPr lang="en-US" dirty="0" smtClean="0"/>
              <a:t>: </a:t>
            </a:r>
            <a:r>
              <a:rPr lang="en-US" dirty="0" err="1" smtClean="0"/>
              <a:t>Desislava</a:t>
            </a:r>
            <a:r>
              <a:rPr lang="en-US" dirty="0" smtClean="0"/>
              <a:t> </a:t>
            </a:r>
            <a:r>
              <a:rPr lang="en-US" dirty="0" err="1" smtClean="0"/>
              <a:t>vasileva</a:t>
            </a:r>
            <a:endParaRPr lang="en-US" dirty="0" smtClean="0"/>
          </a:p>
          <a:p>
            <a:r>
              <a:rPr lang="en-US" dirty="0" smtClean="0"/>
              <a:t>                  </a:t>
            </a:r>
            <a:r>
              <a:rPr lang="en-US" dirty="0" err="1" smtClean="0"/>
              <a:t>Radostina</a:t>
            </a:r>
            <a:r>
              <a:rPr lang="en-US" dirty="0" smtClean="0"/>
              <a:t> </a:t>
            </a:r>
            <a:r>
              <a:rPr lang="en-US" dirty="0" err="1" smtClean="0"/>
              <a:t>markova</a:t>
            </a:r>
            <a:r>
              <a:rPr lang="en-US" dirty="0" smtClean="0"/>
              <a:t> </a:t>
            </a:r>
          </a:p>
          <a:p>
            <a:r>
              <a:rPr lang="en-US" dirty="0" smtClean="0"/>
              <a:t>                  </a:t>
            </a:r>
            <a:r>
              <a:rPr lang="en-US" dirty="0" err="1" smtClean="0"/>
              <a:t>maria</a:t>
            </a:r>
            <a:r>
              <a:rPr lang="en-US" dirty="0" smtClean="0"/>
              <a:t> </a:t>
            </a:r>
            <a:r>
              <a:rPr lang="en-US" dirty="0" err="1" smtClean="0"/>
              <a:t>kozakoy</a:t>
            </a:r>
            <a:endParaRPr lang="en-US" dirty="0" smtClean="0"/>
          </a:p>
          <a:p>
            <a:r>
              <a:rPr lang="en-US" dirty="0" smtClean="0"/>
              <a:t>                  </a:t>
            </a:r>
            <a:r>
              <a:rPr lang="en-US" dirty="0" err="1" smtClean="0"/>
              <a:t>adelina</a:t>
            </a:r>
            <a:r>
              <a:rPr lang="en-US" dirty="0" smtClean="0"/>
              <a:t> </a:t>
            </a:r>
            <a:r>
              <a:rPr lang="en-US" dirty="0" err="1" smtClean="0"/>
              <a:t>papapetroy</a:t>
            </a:r>
            <a:endParaRPr lang="en-GB" dirty="0"/>
          </a:p>
        </p:txBody>
      </p:sp>
      <p:pic>
        <p:nvPicPr>
          <p:cNvPr id="4" name="Picture 3"/>
          <p:cNvPicPr>
            <a:picLocks noChangeAspect="1"/>
          </p:cNvPicPr>
          <p:nvPr/>
        </p:nvPicPr>
        <p:blipFill>
          <a:blip r:embed="rId2"/>
          <a:stretch>
            <a:fillRect/>
          </a:stretch>
        </p:blipFill>
        <p:spPr>
          <a:xfrm>
            <a:off x="1436602" y="3802872"/>
            <a:ext cx="4156890" cy="2033636"/>
          </a:xfrm>
          <a:prstGeom prst="rect">
            <a:avLst/>
          </a:prstGeom>
        </p:spPr>
      </p:pic>
    </p:spTree>
    <p:extLst>
      <p:ext uri="{BB962C8B-B14F-4D97-AF65-F5344CB8AC3E}">
        <p14:creationId xmlns:p14="http://schemas.microsoft.com/office/powerpoint/2010/main" val="16027052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679" y="856736"/>
            <a:ext cx="3433522" cy="1680518"/>
          </a:xfrm>
        </p:spPr>
        <p:txBody>
          <a:bodyPr/>
          <a:lstStyle/>
          <a:p>
            <a:pPr algn="ctr"/>
            <a:r>
              <a:rPr lang="en-US" sz="3600" dirty="0" smtClean="0"/>
              <a:t>How </a:t>
            </a:r>
            <a:r>
              <a:rPr lang="en-US" sz="3600" dirty="0" err="1" smtClean="0"/>
              <a:t>Troodos</a:t>
            </a:r>
            <a:r>
              <a:rPr lang="en-US" sz="3600" dirty="0" smtClean="0"/>
              <a:t> came to the surface?</a:t>
            </a:r>
            <a:endParaRPr lang="en-GB" sz="3600" dirty="0"/>
          </a:p>
        </p:txBody>
      </p:sp>
      <p:sp>
        <p:nvSpPr>
          <p:cNvPr id="3" name="Content Placeholder 2"/>
          <p:cNvSpPr>
            <a:spLocks noGrp="1"/>
          </p:cNvSpPr>
          <p:nvPr>
            <p:ph idx="1"/>
          </p:nvPr>
        </p:nvSpPr>
        <p:spPr>
          <a:xfrm>
            <a:off x="5781146" y="1295400"/>
            <a:ext cx="6081340" cy="4724400"/>
          </a:xfrm>
        </p:spPr>
        <p:txBody>
          <a:bodyPr>
            <a:normAutofit fontScale="92500" lnSpcReduction="10000"/>
          </a:bodyPr>
          <a:lstStyle/>
          <a:p>
            <a:r>
              <a:rPr lang="en-GB" dirty="0"/>
              <a:t>Cyprus was formed as a result of a series of unique events which has made the island a geological show case.</a:t>
            </a:r>
          </a:p>
          <a:p>
            <a:endParaRPr lang="en-GB" dirty="0"/>
          </a:p>
          <a:p>
            <a:r>
              <a:rPr lang="en-GB" dirty="0"/>
              <a:t>About 90 million years ago, Cyprus was part of the bottom of a deep ocean, called Tethys.</a:t>
            </a:r>
          </a:p>
          <a:p>
            <a:endParaRPr lang="en-GB" dirty="0"/>
          </a:p>
          <a:p>
            <a:r>
              <a:rPr lang="en-GB" dirty="0"/>
              <a:t>Tectonic movements at that time resulted in the collision of the African with the Eurasian plate, ultimately giving birth to the island.</a:t>
            </a:r>
          </a:p>
          <a:p>
            <a:endParaRPr lang="en-GB" dirty="0"/>
          </a:p>
          <a:p>
            <a:r>
              <a:rPr lang="en-GB" dirty="0"/>
              <a:t>The </a:t>
            </a:r>
            <a:r>
              <a:rPr lang="en-GB" dirty="0" err="1"/>
              <a:t>Troodos</a:t>
            </a:r>
            <a:r>
              <a:rPr lang="en-GB" dirty="0"/>
              <a:t> Massif itself first rose above the ocean around 20 million years ago along with its smaller sister in the north of the island, the </a:t>
            </a:r>
            <a:r>
              <a:rPr lang="en-GB" dirty="0" err="1"/>
              <a:t>Pentadactylos</a:t>
            </a:r>
            <a:r>
              <a:rPr lang="en-GB" dirty="0"/>
              <a:t> range.</a:t>
            </a:r>
          </a:p>
        </p:txBody>
      </p:sp>
      <p:pic>
        <p:nvPicPr>
          <p:cNvPr id="6" name="Picture 5"/>
          <p:cNvPicPr>
            <a:picLocks noChangeAspect="1"/>
          </p:cNvPicPr>
          <p:nvPr/>
        </p:nvPicPr>
        <p:blipFill>
          <a:blip r:embed="rId2"/>
          <a:stretch>
            <a:fillRect/>
          </a:stretch>
        </p:blipFill>
        <p:spPr>
          <a:xfrm>
            <a:off x="775186" y="3155093"/>
            <a:ext cx="3790356" cy="1539832"/>
          </a:xfrm>
          <a:prstGeom prst="rect">
            <a:avLst/>
          </a:prstGeom>
        </p:spPr>
      </p:pic>
    </p:spTree>
    <p:extLst>
      <p:ext uri="{BB962C8B-B14F-4D97-AF65-F5344CB8AC3E}">
        <p14:creationId xmlns:p14="http://schemas.microsoft.com/office/powerpoint/2010/main" val="16343059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heel(1)">
                                      <p:cBhvr>
                                        <p:cTn id="3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711" y="1190367"/>
            <a:ext cx="2683878" cy="514865"/>
          </a:xfrm>
        </p:spPr>
        <p:txBody>
          <a:bodyPr/>
          <a:lstStyle/>
          <a:p>
            <a:r>
              <a:rPr lang="en-US" sz="3600" dirty="0" err="1" smtClean="0"/>
              <a:t>Ophiolite</a:t>
            </a:r>
            <a:r>
              <a:rPr lang="en-US" dirty="0" smtClean="0"/>
              <a:t> </a:t>
            </a:r>
            <a:endParaRPr lang="en-GB" dirty="0"/>
          </a:p>
        </p:txBody>
      </p:sp>
      <p:sp>
        <p:nvSpPr>
          <p:cNvPr id="3" name="Content Placeholder 2"/>
          <p:cNvSpPr>
            <a:spLocks noGrp="1"/>
          </p:cNvSpPr>
          <p:nvPr>
            <p:ph idx="1"/>
          </p:nvPr>
        </p:nvSpPr>
        <p:spPr/>
        <p:txBody>
          <a:bodyPr>
            <a:noAutofit/>
          </a:bodyPr>
          <a:lstStyle/>
          <a:p>
            <a:r>
              <a:rPr lang="en-GB" sz="1200" dirty="0"/>
              <a:t>The </a:t>
            </a:r>
            <a:r>
              <a:rPr lang="en-GB" sz="1200" dirty="0" err="1"/>
              <a:t>Troodos</a:t>
            </a:r>
            <a:r>
              <a:rPr lang="en-GB" sz="1200" dirty="0"/>
              <a:t> mountain range is an </a:t>
            </a:r>
            <a:r>
              <a:rPr lang="en-GB" sz="1200" dirty="0" err="1"/>
              <a:t>ophiolite</a:t>
            </a:r>
            <a:r>
              <a:rPr lang="en-GB" sz="1200" dirty="0"/>
              <a:t>, a term used to describe a group of igneous rocks which make up the oceanic crust. </a:t>
            </a:r>
            <a:r>
              <a:rPr lang="en-GB" sz="1200" dirty="0" err="1"/>
              <a:t>Troodos</a:t>
            </a:r>
            <a:r>
              <a:rPr lang="en-GB" sz="1200" dirty="0"/>
              <a:t> is part of a very ancient section of oceanic crust which was uplifted to its present position due to the collision of the African and Eurasian Tectonic Plates and the subduction of the former beneath the latter. It is considered the most complete and best-studied </a:t>
            </a:r>
            <a:r>
              <a:rPr lang="en-GB" sz="1200" dirty="0" err="1"/>
              <a:t>ophiolite</a:t>
            </a:r>
            <a:r>
              <a:rPr lang="en-GB" sz="1200" dirty="0"/>
              <a:t> in the world</a:t>
            </a:r>
            <a:r>
              <a:rPr lang="en-GB" sz="1200" dirty="0" smtClean="0"/>
              <a:t>.</a:t>
            </a:r>
            <a:endParaRPr lang="en-GB" sz="1200" dirty="0"/>
          </a:p>
          <a:p>
            <a:r>
              <a:rPr lang="en-GB" sz="1200" dirty="0"/>
              <a:t>On </a:t>
            </a:r>
            <a:r>
              <a:rPr lang="en-GB" sz="1200" dirty="0" err="1"/>
              <a:t>Troodos</a:t>
            </a:r>
            <a:r>
              <a:rPr lang="en-GB" sz="1200" dirty="0"/>
              <a:t> one finds all the groups of </a:t>
            </a:r>
            <a:r>
              <a:rPr lang="en-GB" sz="1200" dirty="0" err="1"/>
              <a:t>ophiolite</a:t>
            </a:r>
            <a:r>
              <a:rPr lang="en-GB" sz="1200" dirty="0"/>
              <a:t> rocks, consisting of the following stratigraphic units, in ascending order:</a:t>
            </a:r>
          </a:p>
          <a:p>
            <a:endParaRPr lang="en-GB" sz="1200" dirty="0"/>
          </a:p>
          <a:p>
            <a:pPr marL="0" indent="0">
              <a:buNone/>
            </a:pPr>
            <a:r>
              <a:rPr lang="en-GB" sz="1200" dirty="0" smtClean="0"/>
              <a:t>	(</a:t>
            </a:r>
            <a:r>
              <a:rPr lang="en-GB" sz="1200" dirty="0"/>
              <a:t>a) Mantle sequence and cumulates</a:t>
            </a:r>
          </a:p>
          <a:p>
            <a:endParaRPr lang="en-GB" sz="1200" dirty="0"/>
          </a:p>
          <a:p>
            <a:pPr marL="0" indent="0">
              <a:buNone/>
            </a:pPr>
            <a:r>
              <a:rPr lang="en-GB" sz="1200" dirty="0" smtClean="0"/>
              <a:t>	(b</a:t>
            </a:r>
            <a:r>
              <a:rPr lang="en-GB" sz="1200" dirty="0"/>
              <a:t>) Plutonic rocks</a:t>
            </a:r>
          </a:p>
          <a:p>
            <a:endParaRPr lang="en-GB" sz="1200" dirty="0"/>
          </a:p>
          <a:p>
            <a:pPr marL="0" indent="0">
              <a:buNone/>
            </a:pPr>
            <a:r>
              <a:rPr lang="en-GB" sz="1200" dirty="0" smtClean="0"/>
              <a:t>	(</a:t>
            </a:r>
            <a:r>
              <a:rPr lang="en-GB" sz="1200" dirty="0"/>
              <a:t>c) </a:t>
            </a:r>
            <a:r>
              <a:rPr lang="en-GB" sz="1200" dirty="0" err="1"/>
              <a:t>Intrusives</a:t>
            </a:r>
            <a:endParaRPr lang="en-GB" sz="1200" dirty="0"/>
          </a:p>
          <a:p>
            <a:endParaRPr lang="en-GB" sz="1200" dirty="0"/>
          </a:p>
          <a:p>
            <a:pPr marL="0" indent="0">
              <a:buNone/>
            </a:pPr>
            <a:r>
              <a:rPr lang="en-GB" sz="1200" dirty="0" smtClean="0"/>
              <a:t>	(</a:t>
            </a:r>
            <a:r>
              <a:rPr lang="en-GB" sz="1200" dirty="0"/>
              <a:t>d) </a:t>
            </a:r>
            <a:r>
              <a:rPr lang="en-GB" sz="1200" dirty="0" err="1"/>
              <a:t>Volcanics</a:t>
            </a:r>
            <a:r>
              <a:rPr lang="en-GB" sz="1200" dirty="0"/>
              <a:t> and pillow lava flows</a:t>
            </a:r>
          </a:p>
          <a:p>
            <a:pPr marL="0" indent="0">
              <a:buNone/>
            </a:pPr>
            <a:endParaRPr lang="en-GB" sz="1200" dirty="0"/>
          </a:p>
          <a:p>
            <a:pPr marL="0" indent="0">
              <a:buNone/>
            </a:pPr>
            <a:r>
              <a:rPr lang="en-GB" sz="1200" dirty="0" smtClean="0"/>
              <a:t>	(</a:t>
            </a:r>
            <a:r>
              <a:rPr lang="en-GB" sz="1200" dirty="0"/>
              <a:t>e) Chemical sediments such as umber </a:t>
            </a:r>
          </a:p>
        </p:txBody>
      </p:sp>
      <p:pic>
        <p:nvPicPr>
          <p:cNvPr id="5" name="Picture 4"/>
          <p:cNvPicPr>
            <a:picLocks noChangeAspect="1"/>
          </p:cNvPicPr>
          <p:nvPr/>
        </p:nvPicPr>
        <p:blipFill>
          <a:blip r:embed="rId2"/>
          <a:stretch>
            <a:fillRect/>
          </a:stretch>
        </p:blipFill>
        <p:spPr>
          <a:xfrm>
            <a:off x="692471" y="2866768"/>
            <a:ext cx="3938357" cy="1426588"/>
          </a:xfrm>
          <a:prstGeom prst="rect">
            <a:avLst/>
          </a:prstGeom>
        </p:spPr>
      </p:pic>
    </p:spTree>
    <p:extLst>
      <p:ext uri="{BB962C8B-B14F-4D97-AF65-F5344CB8AC3E}">
        <p14:creationId xmlns:p14="http://schemas.microsoft.com/office/powerpoint/2010/main" val="2377384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1000" fill="hold"/>
                                        <p:tgtEl>
                                          <p:spTgt spid="5"/>
                                        </p:tgtEl>
                                        <p:attrNameLst>
                                          <p:attrName>ppt_w</p:attrName>
                                        </p:attrNameLst>
                                      </p:cBhvr>
                                      <p:tavLst>
                                        <p:tav tm="0">
                                          <p:val>
                                            <p:fltVal val="0"/>
                                          </p:val>
                                        </p:tav>
                                        <p:tav tm="100000">
                                          <p:val>
                                            <p:strVal val="#ppt_w"/>
                                          </p:val>
                                        </p:tav>
                                      </p:tavLst>
                                    </p:anim>
                                    <p:anim calcmode="lin" valueType="num">
                                      <p:cBhvr>
                                        <p:cTn id="56" dur="1000" fill="hold"/>
                                        <p:tgtEl>
                                          <p:spTgt spid="5"/>
                                        </p:tgtEl>
                                        <p:attrNameLst>
                                          <p:attrName>ppt_h</p:attrName>
                                        </p:attrNameLst>
                                      </p:cBhvr>
                                      <p:tavLst>
                                        <p:tav tm="0">
                                          <p:val>
                                            <p:fltVal val="0"/>
                                          </p:val>
                                        </p:tav>
                                        <p:tav tm="100000">
                                          <p:val>
                                            <p:strVal val="#ppt_h"/>
                                          </p:val>
                                        </p:tav>
                                      </p:tavLst>
                                    </p:anim>
                                    <p:anim calcmode="lin" valueType="num">
                                      <p:cBhvr>
                                        <p:cTn id="57" dur="1000" fill="hold"/>
                                        <p:tgtEl>
                                          <p:spTgt spid="5"/>
                                        </p:tgtEl>
                                        <p:attrNameLst>
                                          <p:attrName>style.rotation</p:attrName>
                                        </p:attrNameLst>
                                      </p:cBhvr>
                                      <p:tavLst>
                                        <p:tav tm="0">
                                          <p:val>
                                            <p:fltVal val="90"/>
                                          </p:val>
                                        </p:tav>
                                        <p:tav tm="100000">
                                          <p:val>
                                            <p:fltVal val="0"/>
                                          </p:val>
                                        </p:tav>
                                      </p:tavLst>
                                    </p:anim>
                                    <p:animEffect transition="in" filter="fade">
                                      <p:cBhvr>
                                        <p:cTn id="5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5044" y="327997"/>
            <a:ext cx="5685010" cy="4552538"/>
          </a:xfrm>
          <a:prstGeom prst="rect">
            <a:avLst/>
          </a:prstGeom>
        </p:spPr>
      </p:pic>
      <p:pic>
        <p:nvPicPr>
          <p:cNvPr id="3" name="Picture 2"/>
          <p:cNvPicPr>
            <a:picLocks noChangeAspect="1"/>
          </p:cNvPicPr>
          <p:nvPr/>
        </p:nvPicPr>
        <p:blipFill>
          <a:blip r:embed="rId3"/>
          <a:stretch>
            <a:fillRect/>
          </a:stretch>
        </p:blipFill>
        <p:spPr>
          <a:xfrm>
            <a:off x="6682688" y="1715356"/>
            <a:ext cx="3968835" cy="4567460"/>
          </a:xfrm>
          <a:prstGeom prst="rect">
            <a:avLst/>
          </a:prstGeom>
        </p:spPr>
      </p:pic>
      <p:sp>
        <p:nvSpPr>
          <p:cNvPr id="4" name="TextBox 3"/>
          <p:cNvSpPr txBox="1"/>
          <p:nvPr/>
        </p:nvSpPr>
        <p:spPr>
          <a:xfrm>
            <a:off x="1268627" y="5544064"/>
            <a:ext cx="955589" cy="369332"/>
          </a:xfrm>
          <a:prstGeom prst="rect">
            <a:avLst/>
          </a:prstGeom>
          <a:noFill/>
        </p:spPr>
        <p:txBody>
          <a:bodyPr wrap="square" rtlCol="0">
            <a:spAutoFit/>
          </a:bodyPr>
          <a:lstStyle/>
          <a:p>
            <a:r>
              <a:rPr lang="en-US" dirty="0" smtClean="0">
                <a:hlinkClick r:id="rId4"/>
              </a:rPr>
              <a:t>video</a:t>
            </a:r>
            <a:endParaRPr lang="en-GB" dirty="0"/>
          </a:p>
        </p:txBody>
      </p:sp>
    </p:spTree>
    <p:extLst>
      <p:ext uri="{BB962C8B-B14F-4D97-AF65-F5344CB8AC3E}">
        <p14:creationId xmlns:p14="http://schemas.microsoft.com/office/powerpoint/2010/main" val="38579012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32965" y="2454876"/>
            <a:ext cx="7535965" cy="2463114"/>
          </a:xfrm>
        </p:spPr>
        <p:txBody>
          <a:bodyPr/>
          <a:lstStyle/>
          <a:p>
            <a:r>
              <a:rPr lang="en-US" sz="9600" dirty="0" smtClean="0">
                <a:solidFill>
                  <a:srgbClr val="92D050"/>
                </a:solidFill>
              </a:rPr>
              <a:t>THANK YOU</a:t>
            </a:r>
            <a:endParaRPr lang="en-GB" sz="9600" dirty="0">
              <a:solidFill>
                <a:srgbClr val="92D050"/>
              </a:solidFill>
            </a:endParaRPr>
          </a:p>
        </p:txBody>
      </p:sp>
    </p:spTree>
    <p:extLst>
      <p:ext uri="{BB962C8B-B14F-4D97-AF65-F5344CB8AC3E}">
        <p14:creationId xmlns:p14="http://schemas.microsoft.com/office/powerpoint/2010/main" val="8332728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69</TotalTime>
  <Words>223</Words>
  <Application>Microsoft Office PowerPoint</Application>
  <PresentationFormat>Widescreen</PresentationFormat>
  <Paragraphs>28</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Century Gothic</vt:lpstr>
      <vt:lpstr>Wingdings 3</vt:lpstr>
      <vt:lpstr>Ion Boardroom</vt:lpstr>
      <vt:lpstr>Troodos Geopark:  A historical review of Cyprus</vt:lpstr>
      <vt:lpstr>How Troodos came to the surface?</vt:lpstr>
      <vt:lpstr>Ophiolite </vt:lpstr>
      <vt:lpstr>PowerPoint Presentation</vt:lpstr>
      <vt:lpstr>THANK YOU</vt:lpstr>
    </vt:vector>
  </TitlesOfParts>
  <Company>Ministry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Troodos Geopark:  A historical review of Cyprus</dc:title>
  <dc:creator>Student</dc:creator>
  <cp:lastModifiedBy>Student</cp:lastModifiedBy>
  <cp:revision>7</cp:revision>
  <dcterms:created xsi:type="dcterms:W3CDTF">2018-11-07T09:22:09Z</dcterms:created>
  <dcterms:modified xsi:type="dcterms:W3CDTF">2018-11-07T10:32:23Z</dcterms:modified>
</cp:coreProperties>
</file>